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303" r:id="rId2"/>
    <p:sldId id="322" r:id="rId3"/>
    <p:sldId id="323" r:id="rId4"/>
    <p:sldId id="320" r:id="rId5"/>
    <p:sldId id="321" r:id="rId6"/>
  </p:sldIdLst>
  <p:sldSz cx="9144000" cy="6858000" type="screen4x3"/>
  <p:notesSz cx="6794500" cy="9906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0B0B"/>
    <a:srgbClr val="BF2A01"/>
    <a:srgbClr val="FFA4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087" autoAdjust="0"/>
  </p:normalViewPr>
  <p:slideViewPr>
    <p:cSldViewPr>
      <p:cViewPr>
        <p:scale>
          <a:sx n="95" d="100"/>
          <a:sy n="95" d="100"/>
        </p:scale>
        <p:origin x="-209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8100" y="0"/>
            <a:ext cx="2944813" cy="495300"/>
          </a:xfrm>
          <a:prstGeom prst="rect">
            <a:avLst/>
          </a:prstGeom>
        </p:spPr>
        <p:txBody>
          <a:bodyPr vert="horz" lIns="91440" tIns="45720" rIns="91440" bIns="45720" rtlCol="0"/>
          <a:lstStyle>
            <a:lvl1pPr algn="r">
              <a:defRPr sz="1200"/>
            </a:lvl1pPr>
          </a:lstStyle>
          <a:p>
            <a:fld id="{F158E317-144C-48E7-B28F-017D9AFF8397}" type="datetimeFigureOut">
              <a:rPr lang="en-GB" smtClean="0"/>
              <a:t>25/02/2016</a:t>
            </a:fld>
            <a:endParaRPr lang="en-GB"/>
          </a:p>
        </p:txBody>
      </p:sp>
      <p:sp>
        <p:nvSpPr>
          <p:cNvPr id="4" name="Footer Placeholder 3"/>
          <p:cNvSpPr>
            <a:spLocks noGrp="1"/>
          </p:cNvSpPr>
          <p:nvPr>
            <p:ph type="ftr" sz="quarter" idx="2"/>
          </p:nvPr>
        </p:nvSpPr>
        <p:spPr>
          <a:xfrm>
            <a:off x="0" y="9409113"/>
            <a:ext cx="2944813" cy="4953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8100" y="9409113"/>
            <a:ext cx="2944813" cy="495300"/>
          </a:xfrm>
          <a:prstGeom prst="rect">
            <a:avLst/>
          </a:prstGeom>
        </p:spPr>
        <p:txBody>
          <a:bodyPr vert="horz" lIns="91440" tIns="45720" rIns="91440" bIns="45720" rtlCol="0" anchor="b"/>
          <a:lstStyle>
            <a:lvl1pPr algn="r">
              <a:defRPr sz="1200"/>
            </a:lvl1pPr>
          </a:lstStyle>
          <a:p>
            <a:fld id="{3D36E242-45D2-4D0A-9824-291166F11F19}" type="slidenum">
              <a:rPr lang="en-GB" smtClean="0"/>
              <a:t>‹#›</a:t>
            </a:fld>
            <a:endParaRPr lang="en-GB"/>
          </a:p>
        </p:txBody>
      </p:sp>
    </p:spTree>
    <p:extLst>
      <p:ext uri="{BB962C8B-B14F-4D97-AF65-F5344CB8AC3E}">
        <p14:creationId xmlns:p14="http://schemas.microsoft.com/office/powerpoint/2010/main" val="39321968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8645" y="0"/>
            <a:ext cx="2944283" cy="495300"/>
          </a:xfrm>
          <a:prstGeom prst="rect">
            <a:avLst/>
          </a:prstGeom>
        </p:spPr>
        <p:txBody>
          <a:bodyPr vert="horz" lIns="91440" tIns="45720" rIns="91440" bIns="45720" rtlCol="0"/>
          <a:lstStyle>
            <a:lvl1pPr algn="r">
              <a:defRPr sz="1200"/>
            </a:lvl1pPr>
          </a:lstStyle>
          <a:p>
            <a:fld id="{2656ADF3-B59E-449B-AC2B-3957CFE425AE}" type="datetimeFigureOut">
              <a:rPr lang="en-GB" smtClean="0"/>
              <a:pPr/>
              <a:t>25/02/2016</a:t>
            </a:fld>
            <a:endParaRPr lang="en-GB"/>
          </a:p>
        </p:txBody>
      </p:sp>
      <p:sp>
        <p:nvSpPr>
          <p:cNvPr id="4" name="Slide Image Placeholder 3"/>
          <p:cNvSpPr>
            <a:spLocks noGrp="1" noRot="1" noChangeAspect="1"/>
          </p:cNvSpPr>
          <p:nvPr>
            <p:ph type="sldImg" idx="2"/>
          </p:nvPr>
        </p:nvSpPr>
        <p:spPr>
          <a:xfrm>
            <a:off x="920750" y="742950"/>
            <a:ext cx="4953000" cy="37147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05350"/>
            <a:ext cx="5435600" cy="44577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08981"/>
            <a:ext cx="2944283" cy="4953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8645" y="9408981"/>
            <a:ext cx="2944283" cy="495300"/>
          </a:xfrm>
          <a:prstGeom prst="rect">
            <a:avLst/>
          </a:prstGeom>
        </p:spPr>
        <p:txBody>
          <a:bodyPr vert="horz" lIns="91440" tIns="45720" rIns="91440" bIns="45720" rtlCol="0" anchor="b"/>
          <a:lstStyle>
            <a:lvl1pPr algn="r">
              <a:defRPr sz="1200"/>
            </a:lvl1pPr>
          </a:lstStyle>
          <a:p>
            <a:fld id="{78055ADE-B8A9-4A3C-8429-DACEBD80F4DB}" type="slidenum">
              <a:rPr lang="en-GB" smtClean="0"/>
              <a:pPr/>
              <a:t>‹#›</a:t>
            </a:fld>
            <a:endParaRPr lang="en-GB"/>
          </a:p>
        </p:txBody>
      </p:sp>
    </p:spTree>
    <p:extLst>
      <p:ext uri="{BB962C8B-B14F-4D97-AF65-F5344CB8AC3E}">
        <p14:creationId xmlns:p14="http://schemas.microsoft.com/office/powerpoint/2010/main" val="1772911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Now</a:t>
            </a:r>
            <a:r>
              <a:rPr lang="en-GB" baseline="0" dirty="0" smtClean="0"/>
              <a:t> that we’ve set the scene for today. We’ll get started on thinking about scoping and refining user requirements. </a:t>
            </a:r>
          </a:p>
          <a:p>
            <a:endParaRPr lang="en-GB" baseline="0" dirty="0" smtClean="0"/>
          </a:p>
          <a:p>
            <a:r>
              <a:rPr lang="en-GB" baseline="0" dirty="0" smtClean="0"/>
              <a:t>Without a solid understanding of what users want, it is impossible to develop services that will be used and valued. For the next 20 minutes, we’ll share some tips on how to start assessing user requirements at your institution. We’ve distilled key points from our  </a:t>
            </a:r>
            <a:r>
              <a:rPr lang="en-GB" b="1" baseline="0" dirty="0" smtClean="0"/>
              <a:t>How to Develop RDM </a:t>
            </a:r>
          </a:p>
          <a:p>
            <a:r>
              <a:rPr lang="en-GB" b="1" baseline="0" dirty="0" smtClean="0"/>
              <a:t>Services</a:t>
            </a:r>
            <a:r>
              <a:rPr lang="en-GB" baseline="0" dirty="0" smtClean="0"/>
              <a:t> and </a:t>
            </a:r>
            <a:r>
              <a:rPr lang="en-GB" b="1" baseline="0" dirty="0" smtClean="0"/>
              <a:t>How to Discover Requirements for Research Data Management Services </a:t>
            </a:r>
            <a:r>
              <a:rPr lang="en-GB" baseline="0" dirty="0" smtClean="0"/>
              <a:t>guides – both are included in your packs so that you can delve into these in more detail once you return home. </a:t>
            </a:r>
            <a:endParaRPr lang="en-GB" dirty="0"/>
          </a:p>
        </p:txBody>
      </p:sp>
      <p:sp>
        <p:nvSpPr>
          <p:cNvPr id="4" name="Slide Number Placeholder 3"/>
          <p:cNvSpPr>
            <a:spLocks noGrp="1"/>
          </p:cNvSpPr>
          <p:nvPr>
            <p:ph type="sldNum" sz="quarter" idx="10"/>
          </p:nvPr>
        </p:nvSpPr>
        <p:spPr/>
        <p:txBody>
          <a:bodyPr/>
          <a:lstStyle/>
          <a:p>
            <a:fld id="{78055ADE-B8A9-4A3C-8429-DACEBD80F4DB}" type="slidenum">
              <a:rPr lang="en-GB" smtClean="0"/>
              <a:pPr/>
              <a:t>1</a:t>
            </a:fld>
            <a:endParaRPr lang="en-GB"/>
          </a:p>
        </p:txBody>
      </p:sp>
    </p:spTree>
    <p:extLst>
      <p:ext uri="{BB962C8B-B14F-4D97-AF65-F5344CB8AC3E}">
        <p14:creationId xmlns:p14="http://schemas.microsoft.com/office/powerpoint/2010/main" val="3073507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smtClean="0"/>
              <a:t>Jisc</a:t>
            </a:r>
            <a:r>
              <a:rPr lang="en-GB" dirty="0" smtClean="0"/>
              <a:t> Research at Risk looking for</a:t>
            </a:r>
            <a:r>
              <a:rPr lang="en-GB" baseline="0" dirty="0" smtClean="0"/>
              <a:t> contributions and case studies</a:t>
            </a:r>
            <a:endParaRPr lang="en-GB" dirty="0"/>
          </a:p>
        </p:txBody>
      </p:sp>
      <p:sp>
        <p:nvSpPr>
          <p:cNvPr id="4" name="Slide Number Placeholder 3"/>
          <p:cNvSpPr>
            <a:spLocks noGrp="1"/>
          </p:cNvSpPr>
          <p:nvPr>
            <p:ph type="sldNum" sz="quarter" idx="10"/>
          </p:nvPr>
        </p:nvSpPr>
        <p:spPr/>
        <p:txBody>
          <a:bodyPr/>
          <a:lstStyle/>
          <a:p>
            <a:fld id="{78055ADE-B8A9-4A3C-8429-DACEBD80F4DB}" type="slidenum">
              <a:rPr lang="en-GB" smtClean="0"/>
              <a:pPr/>
              <a:t>2</a:t>
            </a:fld>
            <a:endParaRPr lang="en-GB"/>
          </a:p>
        </p:txBody>
      </p:sp>
    </p:spTree>
    <p:extLst>
      <p:ext uri="{BB962C8B-B14F-4D97-AF65-F5344CB8AC3E}">
        <p14:creationId xmlns:p14="http://schemas.microsoft.com/office/powerpoint/2010/main" val="33000747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 workshop taking place here at IDCC on possible</a:t>
            </a:r>
            <a:r>
              <a:rPr lang="en-GB" baseline="0" dirty="0" smtClean="0"/>
              <a:t> ways to take forward 4C outputs </a:t>
            </a:r>
            <a:r>
              <a:rPr lang="en-GB" baseline="0" smtClean="0"/>
              <a:t>and roadmap. </a:t>
            </a:r>
            <a:endParaRPr lang="en-GB" dirty="0"/>
          </a:p>
        </p:txBody>
      </p:sp>
      <p:sp>
        <p:nvSpPr>
          <p:cNvPr id="4" name="Slide Number Placeholder 3"/>
          <p:cNvSpPr>
            <a:spLocks noGrp="1"/>
          </p:cNvSpPr>
          <p:nvPr>
            <p:ph type="sldNum" sz="quarter" idx="10"/>
          </p:nvPr>
        </p:nvSpPr>
        <p:spPr/>
        <p:txBody>
          <a:bodyPr/>
          <a:lstStyle/>
          <a:p>
            <a:fld id="{78055ADE-B8A9-4A3C-8429-DACEBD80F4DB}" type="slidenum">
              <a:rPr lang="en-GB" smtClean="0"/>
              <a:pPr/>
              <a:t>3</a:t>
            </a:fld>
            <a:endParaRPr lang="en-GB"/>
          </a:p>
        </p:txBody>
      </p:sp>
    </p:spTree>
    <p:extLst>
      <p:ext uri="{BB962C8B-B14F-4D97-AF65-F5344CB8AC3E}">
        <p14:creationId xmlns:p14="http://schemas.microsoft.com/office/powerpoint/2010/main" val="1305221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A165BFF-6C93-46B4-870E-9D03E7912697}" type="slidenum">
              <a:rPr lang="en-GB" altLang="en-US">
                <a:latin typeface="Calibri" panose="020F0502020204030204" pitchFamily="34" charset="0"/>
              </a:rPr>
              <a:pPr/>
              <a:t>5</a:t>
            </a:fld>
            <a:endParaRPr lang="en-GB" altLang="en-US">
              <a:latin typeface="Calibri" panose="020F0502020204030204" pitchFamily="34" charset="0"/>
            </a:endParaRPr>
          </a:p>
        </p:txBody>
      </p:sp>
    </p:spTree>
    <p:extLst>
      <p:ext uri="{BB962C8B-B14F-4D97-AF65-F5344CB8AC3E}">
        <p14:creationId xmlns:p14="http://schemas.microsoft.com/office/powerpoint/2010/main" val="1123016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a:lvl1pPr>
          </a:lstStyle>
          <a:p>
            <a:r>
              <a:rPr lang="en-US"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5" name="Footer Placeholder 4"/>
          <p:cNvSpPr>
            <a:spLocks noGrp="1"/>
          </p:cNvSpPr>
          <p:nvPr>
            <p:ph type="ftr" sz="quarter" idx="11"/>
          </p:nvPr>
        </p:nvSpPr>
        <p:spPr/>
        <p:txBody>
          <a:bodyPr/>
          <a:lstStyle/>
          <a:p>
            <a:r>
              <a:rPr lang="en-GB" dirty="0" smtClean="0"/>
              <a:t>University of Bournemouth</a:t>
            </a:r>
            <a:endParaRPr lang="en-GB" dirty="0"/>
          </a:p>
        </p:txBody>
      </p:sp>
      <p:sp>
        <p:nvSpPr>
          <p:cNvPr id="6" name="Slide Number Placeholder 5"/>
          <p:cNvSpPr>
            <a:spLocks noGrp="1"/>
          </p:cNvSpPr>
          <p:nvPr>
            <p:ph type="sldNum" sz="quarter" idx="12"/>
          </p:nvPr>
        </p:nvSpPr>
        <p:spPr/>
        <p:txBody>
          <a:bodyPr/>
          <a:lstStyle/>
          <a:p>
            <a:fld id="{87DD6978-7833-4913-8E49-2970CED2C8A3}" type="slidenum">
              <a:rPr lang="en-GB" smtClean="0"/>
              <a:pPr/>
              <a:t>‹#›</a:t>
            </a:fld>
            <a:endParaRPr lang="en-GB"/>
          </a:p>
        </p:txBody>
      </p:sp>
      <p:sp>
        <p:nvSpPr>
          <p:cNvPr id="7" name="Rectangle 6"/>
          <p:cNvSpPr/>
          <p:nvPr userDrawn="1"/>
        </p:nvSpPr>
        <p:spPr>
          <a:xfrm>
            <a:off x="0" y="0"/>
            <a:ext cx="9144000" cy="1340768"/>
          </a:xfrm>
          <a:prstGeom prst="rect">
            <a:avLst/>
          </a:prstGeom>
          <a:gradFill flip="none" rotWithShape="1">
            <a:gsLst>
              <a:gs pos="0">
                <a:srgbClr val="FF0000"/>
              </a:gs>
              <a:gs pos="84000">
                <a:srgbClr val="FFA41D"/>
              </a:gs>
              <a:gs pos="100000">
                <a:srgbClr val="FFC00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C:\Users\DCC\Pictures\dcc-logo_png_transpar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9512" y="187951"/>
            <a:ext cx="3380929" cy="964866"/>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userDrawn="1"/>
        </p:nvSpPr>
        <p:spPr>
          <a:xfrm>
            <a:off x="3779912" y="476672"/>
            <a:ext cx="4824536" cy="400110"/>
          </a:xfrm>
          <a:prstGeom prst="rect">
            <a:avLst/>
          </a:prstGeom>
          <a:noFill/>
        </p:spPr>
        <p:txBody>
          <a:bodyPr wrap="square" rtlCol="0">
            <a:spAutoFit/>
          </a:bodyPr>
          <a:lstStyle/>
          <a:p>
            <a:r>
              <a:rPr lang="en-GB" sz="2000" b="0" dirty="0" smtClean="0">
                <a:solidFill>
                  <a:schemeClr val="bg1"/>
                </a:solidFill>
                <a:latin typeface="Gill Sans MT" panose="020B0502020104020203" pitchFamily="34" charset="0"/>
                <a:cs typeface="Arial" panose="020B0604020202020204" pitchFamily="34" charset="0"/>
              </a:rPr>
              <a:t>because</a:t>
            </a:r>
            <a:r>
              <a:rPr lang="en-GB" sz="2000" b="0" baseline="0" dirty="0" smtClean="0">
                <a:solidFill>
                  <a:schemeClr val="bg1"/>
                </a:solidFill>
                <a:latin typeface="Gill Sans MT" panose="020B0502020104020203" pitchFamily="34" charset="0"/>
                <a:cs typeface="Arial" panose="020B0604020202020204" pitchFamily="34" charset="0"/>
              </a:rPr>
              <a:t> good research needs good data</a:t>
            </a:r>
            <a:endParaRPr lang="en-GB" sz="2000" b="0" dirty="0">
              <a:solidFill>
                <a:schemeClr val="bg1"/>
              </a:solidFill>
              <a:latin typeface="Gill Sans MT" panose="020B0502020104020203" pitchFamily="34" charset="0"/>
              <a:cs typeface="Arial" panose="020B0604020202020204" pitchFamily="34" charset="0"/>
            </a:endParaRPr>
          </a:p>
        </p:txBody>
      </p:sp>
    </p:spTree>
    <p:extLst>
      <p:ext uri="{BB962C8B-B14F-4D97-AF65-F5344CB8AC3E}">
        <p14:creationId xmlns:p14="http://schemas.microsoft.com/office/powerpoint/2010/main" val="3406084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1955460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26869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922114"/>
          </a:xfrm>
        </p:spPr>
        <p:txBody>
          <a:bodyPr/>
          <a:lstStyle/>
          <a:p>
            <a:r>
              <a:rPr lang="en-US" smtClean="0"/>
              <a:t>Click to edit Master title style</a:t>
            </a:r>
            <a:endParaRPr lang="en-GB"/>
          </a:p>
        </p:txBody>
      </p:sp>
      <p:sp>
        <p:nvSpPr>
          <p:cNvPr id="3" name="Content Placeholder 2"/>
          <p:cNvSpPr>
            <a:spLocks noGrp="1"/>
          </p:cNvSpPr>
          <p:nvPr>
            <p:ph idx="1"/>
          </p:nvPr>
        </p:nvSpPr>
        <p:spPr>
          <a:xfrm>
            <a:off x="467544" y="1340768"/>
            <a:ext cx="8229600" cy="4997165"/>
          </a:xfrm>
        </p:spPr>
        <p:txBody>
          <a:bodyPr/>
          <a:lstStyle>
            <a:lvl1pPr>
              <a:defRPr/>
            </a:lvl1pPr>
            <a:lvl2pPr>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3313025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1736959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1617869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2537800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4005972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2363383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3207107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2056394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994122"/>
          </a:xfrm>
          <a:prstGeom prst="rect">
            <a:avLst/>
          </a:prstGeom>
        </p:spPr>
        <p:txBody>
          <a:bodyPr vert="horz" lIns="91440" tIns="45720" rIns="91440" bIns="45720" rtlCol="0" anchor="ctr">
            <a:normAutofit/>
          </a:bodyPr>
          <a:lstStyle/>
          <a:p>
            <a:r>
              <a:rPr lang="en-US" smtClean="0"/>
              <a:t>Click to edit Master title style</a:t>
            </a:r>
            <a:endParaRPr lang="en-GB" dirty="0"/>
          </a:p>
        </p:txBody>
      </p:sp>
      <p:sp>
        <p:nvSpPr>
          <p:cNvPr id="3" name="Text Placeholder 2"/>
          <p:cNvSpPr>
            <a:spLocks noGrp="1"/>
          </p:cNvSpPr>
          <p:nvPr>
            <p:ph type="body" idx="1"/>
          </p:nvPr>
        </p:nvSpPr>
        <p:spPr>
          <a:xfrm>
            <a:off x="435496" y="1340768"/>
            <a:ext cx="8229600" cy="814673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411EC8-96BA-446C-BEF6-5B8A1AC4601F}" type="datetimeFigureOut">
              <a:rPr lang="en-GB" smtClean="0"/>
              <a:pPr/>
              <a:t>25/02/2016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DD6978-7833-4913-8E49-2970CED2C8A3}" type="slidenum">
              <a:rPr lang="en-GB" smtClean="0"/>
              <a:pPr/>
              <a:t>‹#›</a:t>
            </a:fld>
            <a:endParaRPr lang="en-GB"/>
          </a:p>
        </p:txBody>
      </p:sp>
      <p:sp>
        <p:nvSpPr>
          <p:cNvPr id="7" name="Rectangle 6"/>
          <p:cNvSpPr/>
          <p:nvPr/>
        </p:nvSpPr>
        <p:spPr>
          <a:xfrm>
            <a:off x="0" y="980728"/>
            <a:ext cx="9157175" cy="144016"/>
          </a:xfrm>
          <a:prstGeom prst="rect">
            <a:avLst/>
          </a:prstGeom>
          <a:gradFill flip="none" rotWithShape="1">
            <a:gsLst>
              <a:gs pos="0">
                <a:srgbClr val="FF0000"/>
              </a:gs>
              <a:gs pos="84000">
                <a:srgbClr val="FFA41D"/>
              </a:gs>
              <a:gs pos="100000">
                <a:srgbClr val="FFC00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857023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0" eaLnBrk="1" latinLnBrk="0" hangingPunct="1">
        <a:spcBef>
          <a:spcPct val="0"/>
        </a:spcBef>
        <a:buNone/>
        <a:defRPr sz="4400" kern="1200">
          <a:solidFill>
            <a:schemeClr val="accent1"/>
          </a:solidFill>
          <a:latin typeface="+mj-lt"/>
          <a:ea typeface="+mj-ea"/>
          <a:cs typeface="+mj-cs"/>
        </a:defRPr>
      </a:lvl1pPr>
    </p:titleStyle>
    <p:bodyStyle>
      <a:lvl1pPr marL="442913" indent="-442913" algn="l" defTabSz="914400" rtl="0" eaLnBrk="1" latinLnBrk="0" hangingPunct="1">
        <a:spcBef>
          <a:spcPct val="20000"/>
        </a:spcBef>
        <a:buFontTx/>
        <a:buBlip>
          <a:blip r:embed="rId13"/>
        </a:buBlip>
        <a:defRPr sz="3200" kern="1200">
          <a:solidFill>
            <a:schemeClr val="tx1"/>
          </a:solidFill>
          <a:latin typeface="+mn-lt"/>
          <a:ea typeface="+mn-ea"/>
          <a:cs typeface="+mn-cs"/>
        </a:defRPr>
      </a:lvl1pPr>
      <a:lvl2pPr marL="803275" indent="-346075" algn="l" defTabSz="914400" rtl="0" eaLnBrk="1" latinLnBrk="0" hangingPunct="1">
        <a:spcBef>
          <a:spcPct val="20000"/>
        </a:spcBef>
        <a:buFont typeface="Stencil" panose="040409050D0802020404" pitchFamily="82"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Stencil" panose="040409050D0802020404" pitchFamily="82"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Stencil" panose="040409050D0802020404" pitchFamily="82"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Stencil" panose="040409050D0802020404" pitchFamily="82"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researchdata.jiscinvolve.org/wp/"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dcc.ac.uk/resource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3068960"/>
            <a:ext cx="7342584" cy="1470025"/>
          </a:xfrm>
        </p:spPr>
        <p:txBody>
          <a:bodyPr>
            <a:normAutofit fontScale="90000"/>
          </a:bodyPr>
          <a:lstStyle/>
          <a:p>
            <a:r>
              <a:rPr lang="en-GB" dirty="0" smtClean="0"/>
              <a:t>Wrapping up</a:t>
            </a:r>
            <a:r>
              <a:rPr lang="en-GB" dirty="0" smtClean="0"/>
              <a:t/>
            </a:r>
            <a:br>
              <a:rPr lang="en-GB" dirty="0" smtClean="0"/>
            </a:br>
            <a:r>
              <a:rPr lang="en-GB" dirty="0" smtClean="0"/>
              <a:t/>
            </a:r>
            <a:br>
              <a:rPr lang="en-GB" dirty="0" smtClean="0"/>
            </a:br>
            <a:endParaRPr lang="en-GB" sz="31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6093296"/>
            <a:ext cx="1554163"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195736" y="6183267"/>
            <a:ext cx="6480720" cy="276999"/>
          </a:xfrm>
          <a:prstGeom prst="rect">
            <a:avLst/>
          </a:prstGeom>
          <a:noFill/>
        </p:spPr>
        <p:txBody>
          <a:bodyPr wrap="square" rtlCol="0">
            <a:spAutoFit/>
          </a:bodyPr>
          <a:lstStyle/>
          <a:p>
            <a:r>
              <a:rPr lang="en-GB" sz="1200" dirty="0"/>
              <a:t>This work is licensed under the Creative Commons Attribution 2.5 UK: Scotland License. </a:t>
            </a:r>
          </a:p>
        </p:txBody>
      </p:sp>
    </p:spTree>
    <p:extLst>
      <p:ext uri="{BB962C8B-B14F-4D97-AF65-F5344CB8AC3E}">
        <p14:creationId xmlns:p14="http://schemas.microsoft.com/office/powerpoint/2010/main" val="2136742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Possible next steps</a:t>
            </a:r>
            <a:endParaRPr lang="en-GB" dirty="0"/>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90891" y="1385024"/>
            <a:ext cx="7382905" cy="4677428"/>
          </a:xfrm>
        </p:spPr>
      </p:pic>
      <p:sp>
        <p:nvSpPr>
          <p:cNvPr id="4" name="Rectangle 3"/>
          <p:cNvSpPr/>
          <p:nvPr/>
        </p:nvSpPr>
        <p:spPr>
          <a:xfrm>
            <a:off x="5796136" y="6525362"/>
            <a:ext cx="3211072" cy="307777"/>
          </a:xfrm>
          <a:prstGeom prst="rect">
            <a:avLst/>
          </a:prstGeom>
        </p:spPr>
        <p:txBody>
          <a:bodyPr wrap="none">
            <a:spAutoFit/>
          </a:bodyPr>
          <a:lstStyle/>
          <a:p>
            <a:r>
              <a:rPr lang="en-GB" sz="1400" b="1" dirty="0">
                <a:hlinkClick r:id="rId4"/>
              </a:rPr>
              <a:t>http://researchdata.jiscinvolve.org/wp</a:t>
            </a:r>
            <a:r>
              <a:rPr lang="en-GB" sz="1400" b="1" dirty="0" smtClean="0">
                <a:hlinkClick r:id="rId4"/>
              </a:rPr>
              <a:t>/</a:t>
            </a:r>
            <a:r>
              <a:rPr lang="en-GB" sz="1400" b="1" dirty="0" smtClean="0"/>
              <a:t> </a:t>
            </a:r>
            <a:endParaRPr lang="en-GB" sz="1400" b="1" dirty="0"/>
          </a:p>
        </p:txBody>
      </p:sp>
    </p:spTree>
    <p:extLst>
      <p:ext uri="{BB962C8B-B14F-4D97-AF65-F5344CB8AC3E}">
        <p14:creationId xmlns:p14="http://schemas.microsoft.com/office/powerpoint/2010/main" val="19014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Possible next steps</a:t>
            </a:r>
            <a:endParaRPr lang="en-GB"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71600" y="2276872"/>
            <a:ext cx="7493841" cy="2448272"/>
          </a:xfrm>
        </p:spPr>
      </p:pic>
    </p:spTree>
    <p:extLst>
      <p:ext uri="{BB962C8B-B14F-4D97-AF65-F5344CB8AC3E}">
        <p14:creationId xmlns:p14="http://schemas.microsoft.com/office/powerpoint/2010/main" val="2903841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Summing up </a:t>
            </a:r>
            <a:endParaRPr lang="en-GB" dirty="0"/>
          </a:p>
        </p:txBody>
      </p:sp>
      <p:sp>
        <p:nvSpPr>
          <p:cNvPr id="3" name="Content Placeholder 2"/>
          <p:cNvSpPr>
            <a:spLocks noGrp="1"/>
          </p:cNvSpPr>
          <p:nvPr>
            <p:ph idx="1"/>
          </p:nvPr>
        </p:nvSpPr>
        <p:spPr>
          <a:xfrm>
            <a:off x="440356" y="1412776"/>
            <a:ext cx="8229600" cy="4997165"/>
          </a:xfrm>
        </p:spPr>
        <p:txBody>
          <a:bodyPr>
            <a:normAutofit fontScale="70000" lnSpcReduction="20000"/>
          </a:bodyPr>
          <a:lstStyle/>
          <a:p>
            <a:pPr>
              <a:lnSpc>
                <a:spcPct val="170000"/>
              </a:lnSpc>
            </a:pPr>
            <a:r>
              <a:rPr lang="en-GB" dirty="0" smtClean="0"/>
              <a:t>Understand your organisational context</a:t>
            </a:r>
          </a:p>
          <a:p>
            <a:pPr>
              <a:lnSpc>
                <a:spcPct val="170000"/>
              </a:lnSpc>
            </a:pPr>
            <a:r>
              <a:rPr lang="en-GB" dirty="0" smtClean="0"/>
              <a:t>User requirements need to be gathered and refined over time for each user community</a:t>
            </a:r>
          </a:p>
          <a:p>
            <a:pPr>
              <a:lnSpc>
                <a:spcPct val="170000"/>
              </a:lnSpc>
            </a:pPr>
            <a:r>
              <a:rPr lang="en-GB" dirty="0" smtClean="0"/>
              <a:t>Balance your service offer against resources available and strategic objectives</a:t>
            </a:r>
          </a:p>
          <a:p>
            <a:pPr>
              <a:lnSpc>
                <a:spcPct val="170000"/>
              </a:lnSpc>
            </a:pPr>
            <a:r>
              <a:rPr lang="en-GB" dirty="0" smtClean="0"/>
              <a:t>Re-assess scope as you roll out pilot services - learn through your own experience and from your peers</a:t>
            </a:r>
          </a:p>
          <a:p>
            <a:pPr>
              <a:lnSpc>
                <a:spcPct val="170000"/>
              </a:lnSpc>
            </a:pPr>
            <a:r>
              <a:rPr lang="en-GB" dirty="0" smtClean="0"/>
              <a:t>Contextualise costs when making the business case</a:t>
            </a:r>
          </a:p>
          <a:p>
            <a:pPr>
              <a:lnSpc>
                <a:spcPct val="170000"/>
              </a:lnSpc>
            </a:pPr>
            <a:r>
              <a:rPr lang="en-GB" dirty="0" smtClean="0"/>
              <a:t>Plan to review and revise business model over time </a:t>
            </a:r>
            <a:endParaRPr lang="en-GB" dirty="0"/>
          </a:p>
        </p:txBody>
      </p:sp>
    </p:spTree>
    <p:extLst>
      <p:ext uri="{BB962C8B-B14F-4D97-AF65-F5344CB8AC3E}">
        <p14:creationId xmlns:p14="http://schemas.microsoft.com/office/powerpoint/2010/main" val="40430377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403350" y="1268413"/>
            <a:ext cx="5832475" cy="914400"/>
          </a:xfrm>
        </p:spPr>
        <p:txBody>
          <a:bodyPr/>
          <a:lstStyle/>
          <a:p>
            <a:pPr eaLnBrk="1" hangingPunct="1"/>
            <a:r>
              <a:rPr lang="en-GB" altLang="en-US" smtClean="0"/>
              <a:t>Thanks for listening!</a:t>
            </a:r>
          </a:p>
        </p:txBody>
      </p:sp>
      <p:sp>
        <p:nvSpPr>
          <p:cNvPr id="22531" name="Rectangle 3"/>
          <p:cNvSpPr>
            <a:spLocks noGrp="1" noChangeArrowheads="1"/>
          </p:cNvSpPr>
          <p:nvPr>
            <p:ph idx="1"/>
          </p:nvPr>
        </p:nvSpPr>
        <p:spPr>
          <a:xfrm>
            <a:off x="684213" y="3068638"/>
            <a:ext cx="7127875" cy="3384550"/>
          </a:xfrm>
        </p:spPr>
        <p:txBody>
          <a:bodyPr rtlCol="0">
            <a:normAutofit lnSpcReduction="10000"/>
          </a:bodyPr>
          <a:lstStyle/>
          <a:p>
            <a:pPr eaLnBrk="1" fontAlgn="auto" hangingPunct="1">
              <a:spcAft>
                <a:spcPts val="0"/>
              </a:spcAft>
              <a:buFontTx/>
              <a:buNone/>
              <a:defRPr/>
            </a:pPr>
            <a:endParaRPr lang="en-GB" sz="2400" dirty="0" smtClean="0">
              <a:solidFill>
                <a:srgbClr val="FC6204"/>
              </a:solidFill>
            </a:endParaRPr>
          </a:p>
          <a:p>
            <a:pPr algn="ctr" eaLnBrk="1" fontAlgn="auto" hangingPunct="1">
              <a:spcAft>
                <a:spcPts val="0"/>
              </a:spcAft>
              <a:buFontTx/>
              <a:buNone/>
              <a:defRPr/>
            </a:pPr>
            <a:r>
              <a:rPr lang="en-GB" sz="2800" dirty="0" smtClean="0"/>
              <a:t>DCC guidance, tools and case studies:</a:t>
            </a:r>
          </a:p>
          <a:p>
            <a:pPr algn="ctr" eaLnBrk="1" fontAlgn="auto" hangingPunct="1">
              <a:spcAft>
                <a:spcPts val="0"/>
              </a:spcAft>
              <a:buFontTx/>
              <a:buNone/>
              <a:defRPr/>
            </a:pPr>
            <a:r>
              <a:rPr lang="en-GB" sz="2800" dirty="0" smtClean="0">
                <a:hlinkClick r:id="rId3"/>
              </a:rPr>
              <a:t>www.dcc.ac.uk/resources</a:t>
            </a:r>
            <a:endParaRPr lang="en-GB" sz="2800" dirty="0" smtClean="0"/>
          </a:p>
          <a:p>
            <a:pPr algn="ctr" eaLnBrk="1" fontAlgn="auto" hangingPunct="1">
              <a:spcAft>
                <a:spcPts val="0"/>
              </a:spcAft>
              <a:buFontTx/>
              <a:buNone/>
              <a:defRPr/>
            </a:pPr>
            <a:endParaRPr lang="en-GB" sz="3600" u="sng" dirty="0">
              <a:solidFill>
                <a:srgbClr val="0096E3"/>
              </a:solidFill>
            </a:endParaRPr>
          </a:p>
          <a:p>
            <a:pPr algn="ctr" eaLnBrk="1" fontAlgn="auto" hangingPunct="1">
              <a:spcAft>
                <a:spcPts val="0"/>
              </a:spcAft>
              <a:buFont typeface="Arial" panose="020B0604020202020204" pitchFamily="34" charset="0"/>
              <a:buNone/>
              <a:defRPr/>
            </a:pPr>
            <a:r>
              <a:rPr lang="en-GB" sz="2800" dirty="0"/>
              <a:t>Follow us on </a:t>
            </a:r>
            <a:r>
              <a:rPr lang="en-GB" sz="2800" dirty="0" smtClean="0"/>
              <a:t>twitter:</a:t>
            </a:r>
          </a:p>
          <a:p>
            <a:pPr algn="ctr" eaLnBrk="1" fontAlgn="auto" hangingPunct="1">
              <a:spcAft>
                <a:spcPts val="0"/>
              </a:spcAft>
              <a:buFont typeface="Arial" panose="020B0604020202020204" pitchFamily="34" charset="0"/>
              <a:buNone/>
              <a:defRPr/>
            </a:pPr>
            <a:r>
              <a:rPr lang="en-GB" sz="2800" dirty="0" smtClean="0"/>
              <a:t> </a:t>
            </a:r>
            <a:r>
              <a:rPr lang="en-GB" sz="2800" dirty="0"/>
              <a:t>@digitalcuration and #</a:t>
            </a:r>
            <a:r>
              <a:rPr lang="en-GB" sz="2800" dirty="0" err="1" smtClean="0"/>
              <a:t>ukdcc</a:t>
            </a:r>
            <a:endParaRPr lang="en-GB" sz="2800" dirty="0"/>
          </a:p>
          <a:p>
            <a:pPr eaLnBrk="1" fontAlgn="auto" hangingPunct="1">
              <a:spcAft>
                <a:spcPts val="0"/>
              </a:spcAft>
              <a:buFontTx/>
              <a:buNone/>
              <a:defRPr/>
            </a:pPr>
            <a:r>
              <a:rPr lang="en-GB" sz="2400" dirty="0" smtClean="0"/>
              <a:t>	</a:t>
            </a:r>
          </a:p>
          <a:p>
            <a:pPr eaLnBrk="1" fontAlgn="auto" hangingPunct="1">
              <a:spcAft>
                <a:spcPts val="0"/>
              </a:spcAft>
              <a:buFontTx/>
              <a:buNone/>
              <a:defRPr/>
            </a:pPr>
            <a:endParaRPr lang="en-GB" sz="2000" dirty="0" smtClean="0"/>
          </a:p>
          <a:p>
            <a:pPr eaLnBrk="1" fontAlgn="auto" hangingPunct="1">
              <a:spcAft>
                <a:spcPts val="0"/>
              </a:spcAft>
              <a:buFontTx/>
              <a:buNone/>
              <a:defRPr/>
            </a:pPr>
            <a:endParaRPr lang="en-GB" sz="2400" dirty="0" smtClean="0"/>
          </a:p>
        </p:txBody>
      </p:sp>
      <p:pic>
        <p:nvPicPr>
          <p:cNvPr id="30724"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01013" y="0"/>
            <a:ext cx="1042987"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84198268"/>
      </p:ext>
    </p:extLst>
  </p:cSld>
  <p:clrMapOvr>
    <a:masterClrMapping/>
  </p:clrMapOvr>
  <p:timing>
    <p:tnLst>
      <p:par>
        <p:cTn id="1" dur="indefinite" restart="never" nodeType="tmRoot"/>
      </p:par>
    </p:tnLst>
  </p:timing>
</p:sld>
</file>

<file path=ppt/theme/theme1.xml><?xml version="1.0" encoding="utf-8"?>
<a:theme xmlns:a="http://schemas.openxmlformats.org/drawingml/2006/main" name="RDM services - getting the balance righ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RDM services - getting the balance right</Template>
  <TotalTime>3211</TotalTime>
  <Words>255</Words>
  <Application>Microsoft Office PowerPoint</Application>
  <PresentationFormat>On-screen Show (4:3)</PresentationFormat>
  <Paragraphs>30</Paragraphs>
  <Slides>5</Slides>
  <Notes>4</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RDM services - getting the balance right</vt:lpstr>
      <vt:lpstr>Wrapping up  </vt:lpstr>
      <vt:lpstr>Possible next steps</vt:lpstr>
      <vt:lpstr>Possible next steps</vt:lpstr>
      <vt:lpstr>Summing up </vt:lpstr>
      <vt:lpstr>Thanks for listening!</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RDM services – getting the balance right IDCC16 Amsterdam 21st February 2016</dc:title>
  <dc:creator>Jonathan Rans</dc:creator>
  <cp:lastModifiedBy>jd162a</cp:lastModifiedBy>
  <cp:revision>47</cp:revision>
  <cp:lastPrinted>2016-01-11T12:50:33Z</cp:lastPrinted>
  <dcterms:created xsi:type="dcterms:W3CDTF">2016-02-09T16:09:23Z</dcterms:created>
  <dcterms:modified xsi:type="dcterms:W3CDTF">2016-02-25T16:05:10Z</dcterms:modified>
</cp:coreProperties>
</file>